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33" r:id="rId3"/>
    <p:sldId id="359" r:id="rId4"/>
    <p:sldId id="360" r:id="rId5"/>
    <p:sldId id="361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24" r:id="rId19"/>
    <p:sldId id="322" r:id="rId20"/>
    <p:sldId id="259" r:id="rId21"/>
    <p:sldId id="269" r:id="rId22"/>
    <p:sldId id="270" r:id="rId23"/>
    <p:sldId id="268" r:id="rId24"/>
    <p:sldId id="358" r:id="rId25"/>
    <p:sldId id="296" r:id="rId26"/>
    <p:sldId id="335" r:id="rId27"/>
    <p:sldId id="305" r:id="rId28"/>
    <p:sldId id="295" r:id="rId29"/>
    <p:sldId id="354" r:id="rId30"/>
    <p:sldId id="26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frameSlides="1"/>
  <p:clrMru>
    <a:srgbClr val="000080"/>
    <a:srgbClr val="A6192E"/>
    <a:srgbClr val="A6198B"/>
    <a:srgbClr val="CD853F"/>
    <a:srgbClr val="FF4500"/>
    <a:srgbClr val="DEB887"/>
    <a:srgbClr val="000000"/>
    <a:srgbClr val="8B5A2B"/>
    <a:srgbClr val="FF8C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79464" autoAdjust="0"/>
  </p:normalViewPr>
  <p:slideViewPr>
    <p:cSldViewPr snapToGrid="0" snapToObjects="1">
      <p:cViewPr varScale="1">
        <p:scale>
          <a:sx n="99" d="100"/>
          <a:sy n="99" d="100"/>
        </p:scale>
        <p:origin x="9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2D2DE-93C2-F840-B908-3FE5C889BD7E}" type="datetimeFigureOut">
              <a:rPr lang="en-US" smtClean="0"/>
              <a:t>3/29/18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29F68-2FFC-F844-96BC-89474471B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68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0D2B4-1246-F844-AF72-A6F77A9A6AF3}" type="datetimeFigureOut">
              <a:rPr lang="en-US" smtClean="0"/>
              <a:t>3/29/18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BFB48-CB99-BA4B-9DD3-B5C8B2D6F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16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FB48-CB99-BA4B-9DD3-B5C8B2D6F4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52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T04 asymptotic </a:t>
            </a:r>
            <a:r>
              <a:rPr lang="en-US" sz="1200" dirty="0" err="1" smtClean="0"/>
              <a:t>metallicity</a:t>
            </a:r>
            <a:r>
              <a:rPr lang="en-US" sz="1200" dirty="0" smtClean="0"/>
              <a:t> = 9.22</a:t>
            </a:r>
          </a:p>
          <a:p>
            <a:r>
              <a:rPr lang="en-US" sz="1200" dirty="0" smtClean="0"/>
              <a:t>Direct method asymptotic </a:t>
            </a:r>
            <a:r>
              <a:rPr lang="en-US" sz="1200" dirty="0" err="1" smtClean="0"/>
              <a:t>metallicity</a:t>
            </a:r>
            <a:r>
              <a:rPr lang="en-US" sz="1200" dirty="0" smtClean="0"/>
              <a:t> = 8.78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92775-0A0A-2A4C-AC0D-8E3484AAD7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Mergers</a:t>
            </a:r>
            <a:r>
              <a:rPr lang="en-US" baseline="0" dirty="0" smtClean="0"/>
              <a:t> and </a:t>
            </a:r>
            <a:r>
              <a:rPr lang="en-US" dirty="0" smtClean="0"/>
              <a:t>interactions</a:t>
            </a:r>
            <a:r>
              <a:rPr lang="en-US" baseline="0" dirty="0" smtClean="0"/>
              <a:t> can accelerate this process and result in the creation of spheroids.</a:t>
            </a:r>
          </a:p>
          <a:p>
            <a:r>
              <a:rPr lang="en-US" baseline="0" dirty="0" smtClean="0"/>
              <a:t>Previously, SDSS took spectra of about 1 million galaxies, but only at their centers.</a:t>
            </a:r>
          </a:p>
          <a:p>
            <a:r>
              <a:rPr lang="en-US" baseline="0" dirty="0" smtClean="0"/>
              <a:t>MaNGA is studying 10,000 nearby galaxies in exquisite detail by taking spectra across their faces with integral field units.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FB48-CB99-BA4B-9DD3-B5C8B2D6F4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33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spaxel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FB48-CB99-BA4B-9DD3-B5C8B2D6F4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33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FB48-CB99-BA4B-9DD3-B5C8B2D6F4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9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FB48-CB99-BA4B-9DD3-B5C8B2D6F4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34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FB48-CB99-BA4B-9DD3-B5C8B2D6F4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25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FB48-CB99-BA4B-9DD3-B5C8B2D6F4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33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FB48-CB99-BA4B-9DD3-B5C8B2D6F4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33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FB48-CB99-BA4B-9DD3-B5C8B2D6F4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33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 7-fiber mini-bundles</a:t>
            </a:r>
            <a:r>
              <a:rPr lang="en-US" baseline="0" dirty="0" smtClean="0"/>
              <a:t> for spectrophotometric calibration. 92 single fibers for sky subtraction.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FB48-CB99-BA4B-9DD3-B5C8B2D6F4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33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Inflow is difficult to observe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FB48-CB99-BA4B-9DD3-B5C8B2D6F4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33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FB48-CB99-BA4B-9DD3-B5C8B2D6F4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33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FB48-CB99-BA4B-9DD3-B5C8B2D6F4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33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FB48-CB99-BA4B-9DD3-B5C8B2D6F4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13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--Properties of MZR</a:t>
            </a:r>
            <a:r>
              <a:rPr lang="en-US" baseline="0" dirty="0" smtClean="0"/>
              <a:t> </a:t>
            </a:r>
            <a:r>
              <a:rPr lang="en-US" dirty="0" smtClean="0"/>
              <a:t>depend heavily on the </a:t>
            </a:r>
            <a:r>
              <a:rPr lang="en-US" dirty="0" err="1" smtClean="0"/>
              <a:t>metallicity</a:t>
            </a:r>
            <a:r>
              <a:rPr lang="en-US" dirty="0" smtClean="0"/>
              <a:t> calibration.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--There are many tenths</a:t>
            </a:r>
            <a:r>
              <a:rPr lang="en-US" baseline="0" dirty="0" smtClean="0"/>
              <a:t> of a </a:t>
            </a:r>
            <a:r>
              <a:rPr lang="en-US" baseline="0" dirty="0" err="1" smtClean="0"/>
              <a:t>dex</a:t>
            </a:r>
            <a:r>
              <a:rPr lang="en-US" baseline="0" dirty="0" smtClean="0"/>
              <a:t> uncertainty in </a:t>
            </a:r>
            <a:r>
              <a:rPr lang="en-US" baseline="0" dirty="0" err="1" smtClean="0"/>
              <a:t>metallicities</a:t>
            </a:r>
            <a:r>
              <a:rPr lang="en-US" baseline="0" dirty="0" smtClean="0"/>
              <a:t> derived from the same input spectra.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--Different strong line methods work better or worse in different regimes. Empirical methods work best at low </a:t>
            </a:r>
            <a:r>
              <a:rPr lang="en-US" baseline="0" dirty="0" err="1" smtClean="0"/>
              <a:t>metallicity</a:t>
            </a:r>
            <a:r>
              <a:rPr lang="en-US" baseline="0" dirty="0" smtClean="0"/>
              <a:t> because the </a:t>
            </a:r>
            <a:r>
              <a:rPr lang="en-US" baseline="0" dirty="0" err="1" smtClean="0"/>
              <a:t>auroral</a:t>
            </a:r>
            <a:r>
              <a:rPr lang="en-US" baseline="0" dirty="0" smtClean="0"/>
              <a:t> lines</a:t>
            </a:r>
            <a:r>
              <a:rPr lang="en-US" dirty="0" smtClean="0"/>
              <a:t> that the</a:t>
            </a:r>
            <a:r>
              <a:rPr lang="en-US" baseline="0" dirty="0" smtClean="0"/>
              <a:t>y are calibrated on</a:t>
            </a:r>
            <a:r>
              <a:rPr lang="en-US" dirty="0" smtClean="0"/>
              <a:t> are strongest</a:t>
            </a:r>
            <a:r>
              <a:rPr lang="en-US" baseline="0" dirty="0" smtClean="0"/>
              <a:t> at low </a:t>
            </a:r>
            <a:r>
              <a:rPr lang="en-US" baseline="0" dirty="0" err="1" smtClean="0"/>
              <a:t>metallicity</a:t>
            </a:r>
            <a:r>
              <a:rPr lang="en-US" baseline="0" dirty="0" smtClean="0"/>
              <a:t>.</a:t>
            </a:r>
            <a:r>
              <a:rPr lang="en-US" dirty="0" smtClean="0"/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--None</a:t>
            </a:r>
            <a:r>
              <a:rPr lang="en-US" dirty="0" smtClean="0"/>
              <a:t> of the strong line calibrations work consistently well over the whole stellar mass range, unlike our direct method </a:t>
            </a:r>
            <a:r>
              <a:rPr lang="en-US" dirty="0" err="1" smtClean="0"/>
              <a:t>metallicities</a:t>
            </a:r>
            <a:r>
              <a:rPr lang="en-US" dirty="0" smtClean="0"/>
              <a:t>. 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--The interpretation</a:t>
            </a:r>
            <a:r>
              <a:rPr lang="en-US" baseline="0" dirty="0" smtClean="0"/>
              <a:t> of the physical processes that drive the mass—</a:t>
            </a:r>
            <a:r>
              <a:rPr lang="en-US" baseline="0" dirty="0" err="1" smtClean="0"/>
              <a:t>metallicity</a:t>
            </a:r>
            <a:r>
              <a:rPr lang="en-US" baseline="0" dirty="0" smtClean="0"/>
              <a:t> relation is subject to these uncertainties, too.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92775-0A0A-2A4C-AC0D-8E3484AAD7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72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STARBURST</a:t>
            </a:r>
            <a:r>
              <a:rPr lang="en-US" baseline="0" dirty="0" smtClean="0"/>
              <a:t>99 </a:t>
            </a:r>
            <a:r>
              <a:rPr lang="en-US" baseline="0" dirty="0" smtClean="0">
                <a:sym typeface="Wingdings"/>
              </a:rPr>
              <a:t> Stellar Population Synthesis</a:t>
            </a:r>
          </a:p>
          <a:p>
            <a:r>
              <a:rPr lang="en-US" baseline="0" dirty="0" smtClean="0">
                <a:sym typeface="Wingdings"/>
              </a:rPr>
              <a:t>MAPPINGS and CLOUDY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92775-0A0A-2A4C-AC0D-8E3484AAD7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8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Use 5 level atom model (De </a:t>
            </a:r>
            <a:r>
              <a:rPr lang="en-US" sz="1200" dirty="0" err="1" smtClean="0"/>
              <a:t>Robertis</a:t>
            </a:r>
            <a:r>
              <a:rPr lang="en-US" sz="1200" dirty="0" smtClean="0"/>
              <a:t> et al. 1987; Shaw &amp; </a:t>
            </a:r>
            <a:r>
              <a:rPr lang="en-US" sz="1200" dirty="0" err="1" smtClean="0"/>
              <a:t>Dufour</a:t>
            </a:r>
            <a:r>
              <a:rPr lang="en-US" sz="1200" dirty="0" smtClean="0"/>
              <a:t> 1995)</a:t>
            </a:r>
          </a:p>
          <a:p>
            <a:endParaRPr lang="en-US" sz="1200" dirty="0" smtClean="0"/>
          </a:p>
          <a:p>
            <a:r>
              <a:rPr lang="en-US" sz="1200" dirty="0" smtClean="0"/>
              <a:t>Assume low density limit (n</a:t>
            </a:r>
            <a:r>
              <a:rPr lang="en-US" sz="1200" baseline="-25000" dirty="0" smtClean="0"/>
              <a:t>e</a:t>
            </a:r>
            <a:r>
              <a:rPr lang="en-US" sz="1200" dirty="0" smtClean="0"/>
              <a:t> ~ 100 cm</a:t>
            </a:r>
            <a:r>
              <a:rPr lang="en-US" sz="1200" baseline="30000" dirty="0" smtClean="0"/>
              <a:t>-3</a:t>
            </a:r>
            <a:r>
              <a:rPr lang="en-US" sz="1200" dirty="0" smtClean="0"/>
              <a:t>)</a:t>
            </a:r>
            <a:endParaRPr lang="en-US" sz="1200" baseline="30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92775-0A0A-2A4C-AC0D-8E3484AAD7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39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--normalized the flux</a:t>
            </a:r>
            <a:r>
              <a:rPr lang="en-US" baseline="0" dirty="0" smtClean="0"/>
              <a:t> to 4400—4450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(for whole spectrum stellar continuum fit)</a:t>
            </a:r>
          </a:p>
          <a:p>
            <a:r>
              <a:rPr lang="en-US" baseline="0" dirty="0" smtClean="0"/>
              <a:t>--co-added the spectra using the arithmetic mean</a:t>
            </a:r>
          </a:p>
          <a:p>
            <a:r>
              <a:rPr lang="en-US" dirty="0" smtClean="0"/>
              <a:t>--variance</a:t>
            </a:r>
            <a:r>
              <a:rPr lang="en-US" baseline="0" dirty="0" smtClean="0"/>
              <a:t> of the mean is less than the variance of the median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92775-0A0A-2A4C-AC0D-8E3484AAD7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6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--SNR limited by stellar continuum subtraction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92775-0A0A-2A4C-AC0D-8E3484AAD7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43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/>
              <a:t>Putting it into context. The direct</a:t>
            </a:r>
            <a:r>
              <a:rPr lang="en-US" sz="1400" baseline="0" dirty="0" smtClean="0"/>
              <a:t> method mass—</a:t>
            </a:r>
            <a:r>
              <a:rPr lang="en-US" sz="1400" baseline="0" dirty="0" err="1" smtClean="0"/>
              <a:t>metallicity</a:t>
            </a:r>
            <a:r>
              <a:rPr lang="en-US" sz="1400" baseline="0" dirty="0" smtClean="0"/>
              <a:t> relation extends over 3 </a:t>
            </a:r>
            <a:r>
              <a:rPr lang="en-US" sz="1400" baseline="0" dirty="0" err="1" smtClean="0"/>
              <a:t>dex</a:t>
            </a:r>
            <a:r>
              <a:rPr lang="en-US" sz="1400" baseline="0" dirty="0" smtClean="0"/>
              <a:t> in </a:t>
            </a:r>
            <a:r>
              <a:rPr lang="en-US" sz="1400" baseline="0" dirty="0" err="1" smtClean="0"/>
              <a:t>Mstar</a:t>
            </a:r>
            <a:r>
              <a:rPr lang="en-US" sz="1400" baseline="0" dirty="0" smtClean="0"/>
              <a:t>. Now we’re going to look at how its normalization and low mass slope differ from the T04 MZR.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F92775-0A0A-2A4C-AC0D-8E3484AAD7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10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83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20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0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7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35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83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98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33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76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6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2D293-861B-E748-8EF5-600D5D918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nga-survey_inverted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191" y="1491189"/>
            <a:ext cx="5009619" cy="44746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926" y="118707"/>
            <a:ext cx="8095218" cy="1484239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The Mass-Metallicity Relation</a:t>
            </a:r>
            <a:endParaRPr lang="en-US" sz="3200" dirty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51911" y="4672790"/>
            <a:ext cx="4375563" cy="12770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tx2"/>
                </a:solidFill>
                <a:latin typeface="Helvetica Neue"/>
                <a:cs typeface="Helvetica Neue"/>
              </a:rPr>
              <a:t>Brett Andrews</a:t>
            </a:r>
          </a:p>
          <a:p>
            <a:pPr algn="l"/>
            <a:r>
              <a:rPr lang="en-US" sz="2400" dirty="0" err="1" smtClean="0">
                <a:solidFill>
                  <a:schemeClr val="tx2"/>
                </a:solidFill>
                <a:latin typeface="Helvetica Neue"/>
                <a:cs typeface="Helvetica Neue"/>
              </a:rPr>
              <a:t>Astron</a:t>
            </a:r>
            <a:r>
              <a:rPr lang="en-US" sz="2400" dirty="0" smtClean="0">
                <a:solidFill>
                  <a:schemeClr val="tx2"/>
                </a:solidFill>
                <a:latin typeface="Helvetica Neue"/>
                <a:cs typeface="Helvetica Neue"/>
              </a:rPr>
              <a:t> 3580: Galaxies and Extra-galactic Astronomy</a:t>
            </a:r>
            <a:endParaRPr lang="en-US" sz="2400" dirty="0" smtClean="0">
              <a:solidFill>
                <a:schemeClr val="tx2"/>
              </a:solidFill>
              <a:latin typeface="Helvetica Neue"/>
              <a:cs typeface="Helvetica Neue"/>
            </a:endParaRPr>
          </a:p>
          <a:p>
            <a:pPr algn="l"/>
            <a:r>
              <a:rPr lang="en-US" sz="2400" dirty="0">
                <a:solidFill>
                  <a:schemeClr val="tx2"/>
                </a:solidFill>
                <a:latin typeface="Helvetica Neue"/>
                <a:cs typeface="Helvetica Neue"/>
              </a:rPr>
              <a:t>3</a:t>
            </a:r>
            <a:r>
              <a:rPr lang="en-US" sz="2400" dirty="0" smtClean="0">
                <a:solidFill>
                  <a:schemeClr val="tx2"/>
                </a:solidFill>
                <a:latin typeface="Helvetica Neue"/>
                <a:cs typeface="Helvetica Neue"/>
              </a:rPr>
              <a:t>.30.2018</a:t>
            </a:r>
            <a:endParaRPr lang="en-US" sz="2400" dirty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pic>
        <p:nvPicPr>
          <p:cNvPr id="5" name="Picture 4" descr="pitt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61" y="6191516"/>
            <a:ext cx="2791542" cy="407100"/>
          </a:xfrm>
          <a:prstGeom prst="rect">
            <a:avLst/>
          </a:prstGeom>
        </p:spPr>
      </p:pic>
      <p:pic>
        <p:nvPicPr>
          <p:cNvPr id="6" name="Picture 5" descr="pittpaccweb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77"/>
          <a:stretch/>
        </p:blipFill>
        <p:spPr>
          <a:xfrm>
            <a:off x="3196015" y="6191516"/>
            <a:ext cx="472256" cy="462175"/>
          </a:xfrm>
          <a:prstGeom prst="rect">
            <a:avLst/>
          </a:prstGeom>
        </p:spPr>
      </p:pic>
      <p:pic>
        <p:nvPicPr>
          <p:cNvPr id="11" name="Picture 10" descr="sdss-logo-hir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246" y="5828261"/>
            <a:ext cx="2572613" cy="82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8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A</a:t>
            </a:r>
            <a:r>
              <a:rPr lang="en-US" dirty="0" err="1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uroral</a:t>
            </a:r>
            <a:r>
              <a:rPr lang="en-US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 lines are very weak</a:t>
            </a:r>
            <a:endParaRPr lang="en-US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Content Placeholder 4" descr="hayes_full_spec_v1b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22" r="-18522"/>
          <a:stretch>
            <a:fillRect/>
          </a:stretch>
        </p:blipFill>
        <p:spPr/>
      </p:pic>
      <p:sp>
        <p:nvSpPr>
          <p:cNvPr id="14" name="TextBox 13"/>
          <p:cNvSpPr txBox="1"/>
          <p:nvPr/>
        </p:nvSpPr>
        <p:spPr>
          <a:xfrm>
            <a:off x="2403420" y="2485821"/>
            <a:ext cx="78905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[OII]</a:t>
            </a:r>
            <a:endParaRPr lang="en-US" sz="2400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16807" y="4409711"/>
            <a:ext cx="7281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[NII]</a:t>
            </a:r>
            <a:endParaRPr lang="en-US" sz="2400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7096" y="1983885"/>
            <a:ext cx="95755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[OIII]</a:t>
            </a:r>
            <a:endParaRPr lang="en-US" sz="2400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70512" y="3642021"/>
            <a:ext cx="58983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Hβ</a:t>
            </a:r>
            <a:endParaRPr lang="en-US" sz="2400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78885" y="3642021"/>
            <a:ext cx="67418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Hα</a:t>
            </a:r>
            <a:endParaRPr lang="en-US" sz="2400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4944" y="4064042"/>
            <a:ext cx="7441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[SII]</a:t>
            </a:r>
            <a:endParaRPr lang="en-US" sz="2400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78240" y="4178878"/>
            <a:ext cx="5539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Hγ</a:t>
            </a:r>
            <a:endParaRPr lang="en-US" sz="2400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 descr="uva_compare_spec_v1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445" y="1318958"/>
            <a:ext cx="2743200" cy="2067535"/>
          </a:xfrm>
          <a:prstGeom prst="rect">
            <a:avLst/>
          </a:prstGeom>
          <a:ln w="38100"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0518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Auroral</a:t>
            </a:r>
            <a:r>
              <a:rPr lang="en-US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 Lines of a Single Galaxy</a:t>
            </a:r>
            <a:endParaRPr lang="en-US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Content Placeholder 4" descr="uva_compare_spec_v1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22" r="-185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36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Stack of Galaxies</a:t>
            </a:r>
            <a:endParaRPr lang="en-US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Content Placeholder 4" descr="uva_compare_spec_v1b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22" r="-18522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7499611" y="2474863"/>
            <a:ext cx="1458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stellar absorption lines</a:t>
            </a:r>
            <a:endParaRPr lang="en-US" sz="2000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90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Fit the Underlying Stellar Spectrum</a:t>
            </a:r>
            <a:endParaRPr lang="en-US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Content Placeholder 4" descr="uva_compare_spec_v1c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22" r="-18522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7543386" y="3069315"/>
            <a:ext cx="16006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Stellar continuum fit with STARLIGHT stellar synthesis code (Cid </a:t>
            </a:r>
            <a:r>
              <a:rPr lang="en-US" dirty="0" err="1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Fernandes</a:t>
            </a:r>
            <a:r>
              <a:rPr lang="en-US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 et al. 2005)</a:t>
            </a:r>
            <a:endParaRPr lang="en-US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17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Final Spectrum</a:t>
            </a:r>
            <a:endParaRPr lang="en-US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Content Placeholder 3" descr="uva_compare_spec_v1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22" r="-185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604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95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Direct Method</a:t>
            </a:r>
            <a:r>
              <a:rPr lang="en-US" sz="32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Mass—</a:t>
            </a:r>
            <a:r>
              <a:rPr lang="en-US" sz="3200" dirty="0" err="1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Metallicity</a:t>
            </a:r>
            <a:r>
              <a:rPr lang="en-US" sz="32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 Relation</a:t>
            </a:r>
            <a:endParaRPr lang="en-US" sz="3200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41701" y="6224543"/>
            <a:ext cx="357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Fits from </a:t>
            </a:r>
            <a:r>
              <a:rPr lang="en-US" dirty="0" err="1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Kewley</a:t>
            </a:r>
            <a:r>
              <a:rPr lang="en-US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 &amp; Ellison (2008)</a:t>
            </a:r>
            <a:endParaRPr lang="en-US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 descr="uva_mzr_composite_v4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1" y="1094706"/>
            <a:ext cx="831625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84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Normalization</a:t>
            </a:r>
            <a:endParaRPr lang="en-US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 descr="uva_mzr_composite_v4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57"/>
          <a:stretch/>
        </p:blipFill>
        <p:spPr>
          <a:xfrm>
            <a:off x="1809203" y="914400"/>
            <a:ext cx="5525595" cy="502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844" y="5967790"/>
            <a:ext cx="7752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Galactic winds are efficient at ejecting metals…</a:t>
            </a:r>
            <a:endParaRPr lang="en-US" sz="2800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5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1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Low Mass Slope</a:t>
            </a:r>
            <a:endParaRPr lang="en-US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 descr="uva_mzr_composite_v4i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57"/>
          <a:stretch/>
        </p:blipFill>
        <p:spPr>
          <a:xfrm>
            <a:off x="1809203" y="914400"/>
            <a:ext cx="5525595" cy="502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61832" y="5961499"/>
            <a:ext cx="5820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…especially in low mass galaxies.</a:t>
            </a:r>
            <a:endParaRPr lang="en-US" sz="2800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82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6507981" y="6279736"/>
            <a:ext cx="2339348" cy="421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US" sz="1600" dirty="0" smtClean="0">
                <a:solidFill>
                  <a:srgbClr val="1F497D"/>
                </a:solidFill>
                <a:latin typeface="Helvetica Neue"/>
                <a:cs typeface="Helvetica Neue"/>
              </a:rPr>
              <a:t>Credit: Mike Blanton</a:t>
            </a:r>
          </a:p>
          <a:p>
            <a:pPr marL="0" indent="0" algn="r">
              <a:buFont typeface="Arial"/>
              <a:buNone/>
            </a:pPr>
            <a:endParaRPr lang="en-US" sz="2800" dirty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pic>
        <p:nvPicPr>
          <p:cNvPr id="8" name="Picture 7" descr="sdss_vs_mang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0"/>
          <a:stretch/>
        </p:blipFill>
        <p:spPr>
          <a:xfrm>
            <a:off x="296672" y="1315896"/>
            <a:ext cx="8550656" cy="4276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54385" y="835373"/>
            <a:ext cx="3898900" cy="4805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700" dirty="0" smtClean="0">
                <a:solidFill>
                  <a:srgbClr val="1F497D"/>
                </a:solidFill>
                <a:latin typeface="Helvetica Neue"/>
                <a:cs typeface="Helvetica Neue"/>
              </a:rPr>
              <a:t>Previous SDSS Surveys</a:t>
            </a:r>
            <a:endParaRPr lang="en-US" sz="2700" dirty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87900" y="835373"/>
            <a:ext cx="3898900" cy="4805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700" dirty="0" smtClean="0">
                <a:solidFill>
                  <a:srgbClr val="1F497D"/>
                </a:solidFill>
                <a:latin typeface="Helvetica Neue"/>
                <a:cs typeface="Helvetica Neue"/>
              </a:rPr>
              <a:t>MaNGA</a:t>
            </a:r>
            <a:endParaRPr lang="en-US" sz="2700" dirty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41968" y="1315896"/>
            <a:ext cx="4305360" cy="4276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dss_vs_mang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0"/>
          <a:stretch/>
        </p:blipFill>
        <p:spPr>
          <a:xfrm>
            <a:off x="296673" y="1315897"/>
            <a:ext cx="8550656" cy="427652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4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600" dirty="0" smtClean="0">
                <a:solidFill>
                  <a:srgbClr val="1F497D"/>
                </a:solidFill>
                <a:latin typeface="Helvetica Neue"/>
                <a:cs typeface="Helvetica Neue"/>
              </a:rPr>
              <a:t>MaNGA Data Reduction</a:t>
            </a:r>
            <a:endParaRPr lang="en-US" sz="5600" dirty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 Row-Stacked Spectra              Cubes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1F497D"/>
                </a:solidFill>
                <a:latin typeface="Helvetica Neue"/>
                <a:cs typeface="Helvetica Neue"/>
              </a:rPr>
              <a:t> </a:t>
            </a:r>
            <a:r>
              <a:rPr lang="en-US" sz="2400" dirty="0" smtClean="0">
                <a:solidFill>
                  <a:srgbClr val="1F497D"/>
                </a:solidFill>
                <a:latin typeface="Helvetica Neue"/>
                <a:cs typeface="Helvetica Neue"/>
              </a:rPr>
              <a:t>(spectrum from each fiber at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1F497D"/>
                </a:solidFill>
                <a:latin typeface="Helvetica Neue"/>
                <a:cs typeface="Helvetica Neue"/>
              </a:rPr>
              <a:t>  each dither position)</a:t>
            </a:r>
          </a:p>
          <a:p>
            <a:pPr lvl="1"/>
            <a:endParaRPr lang="en-US" dirty="0" smtClean="0">
              <a:solidFill>
                <a:srgbClr val="1F497D"/>
              </a:solidFill>
              <a:latin typeface="Helvetica Neue"/>
              <a:cs typeface="Helvetica Neue"/>
            </a:endParaRPr>
          </a:p>
          <a:p>
            <a:endParaRPr lang="en-US" dirty="0" smtClean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pic>
        <p:nvPicPr>
          <p:cNvPr id="4" name="Picture 3" descr="datacube_StephenTodd_DouglasPierce-Pri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61" y="2677487"/>
            <a:ext cx="3640239" cy="27966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2041" y="5682656"/>
            <a:ext cx="327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"/>
                <a:cs typeface="Helvetica Neue"/>
              </a:rPr>
              <a:t>Credit: Stephen Todd (ROE) &amp; Douglas Pierce-Price (JAC)</a:t>
            </a:r>
            <a:endParaRPr lang="en-US" dirty="0">
              <a:solidFill>
                <a:schemeClr val="tx2"/>
              </a:solidFill>
              <a:latin typeface="Helvetica Neue"/>
              <a:cs typeface="Helvetica Neue"/>
            </a:endParaRPr>
          </a:p>
        </p:txBody>
      </p:sp>
      <p:pic>
        <p:nvPicPr>
          <p:cNvPr id="6" name="Picture 5" descr="dith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99" y="3223406"/>
            <a:ext cx="2166157" cy="18489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0909" y="5682656"/>
            <a:ext cx="192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"/>
                <a:cs typeface="Helvetica Neue"/>
              </a:rPr>
              <a:t>Law et al. (2015)</a:t>
            </a:r>
            <a:endParaRPr lang="en-US" dirty="0">
              <a:solidFill>
                <a:schemeClr val="tx2"/>
              </a:solidFill>
              <a:latin typeface="Helvetica Neue"/>
              <a:cs typeface="Helvetica Neue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8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lide1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9" r="12830"/>
          <a:stretch/>
        </p:blipFill>
        <p:spPr>
          <a:xfrm>
            <a:off x="1161143" y="0"/>
            <a:ext cx="680962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6348" y="5846820"/>
            <a:ext cx="5033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Credits: simulation snapshot </a:t>
            </a: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  <a:sym typeface="Wingdings"/>
              </a:rPr>
              <a:t></a:t>
            </a: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 Dylan Nelson</a:t>
            </a:r>
          </a:p>
          <a:p>
            <a:r>
              <a:rPr lang="en-US" dirty="0" smtClean="0">
                <a:solidFill>
                  <a:schemeClr val="tx2"/>
                </a:solidFill>
                <a:latin typeface="Helvetica Neue"/>
                <a:cs typeface="Helvetica Neue"/>
              </a:rPr>
              <a:t>M82 </a:t>
            </a:r>
            <a:r>
              <a:rPr lang="en-US" dirty="0" smtClean="0">
                <a:solidFill>
                  <a:schemeClr val="tx2"/>
                </a:solidFill>
                <a:latin typeface="Helvetica Neue"/>
                <a:cs typeface="Helvetica Neue"/>
                <a:sym typeface="Wingdings"/>
              </a:rPr>
              <a:t> </a:t>
            </a:r>
            <a:r>
              <a:rPr lang="en-US" dirty="0">
                <a:solidFill>
                  <a:schemeClr val="tx2"/>
                </a:solidFill>
              </a:rPr>
              <a:t>: </a:t>
            </a:r>
            <a:r>
              <a:rPr lang="en-US" dirty="0">
                <a:solidFill>
                  <a:schemeClr val="tx2"/>
                </a:solidFill>
                <a:latin typeface="Helvetica Neue"/>
                <a:cs typeface="Helvetica Neue"/>
              </a:rPr>
              <a:t>P. </a:t>
            </a:r>
            <a:r>
              <a:rPr lang="en-US" dirty="0" smtClean="0">
                <a:solidFill>
                  <a:schemeClr val="tx2"/>
                </a:solidFill>
                <a:latin typeface="Helvetica Neue"/>
                <a:cs typeface="Helvetica Neue"/>
              </a:rPr>
              <a:t>Challis, </a:t>
            </a:r>
            <a:r>
              <a:rPr lang="en-US" dirty="0" smtClean="0">
                <a:solidFill>
                  <a:schemeClr val="tx2"/>
                </a:solidFill>
                <a:latin typeface="Helvetica Neue"/>
                <a:cs typeface="Helvetica Neue"/>
                <a:sym typeface="Wingdings"/>
              </a:rPr>
              <a:t>WIYN telescope, &amp;</a:t>
            </a:r>
          </a:p>
          <a:p>
            <a:r>
              <a:rPr lang="en-US" dirty="0" smtClean="0">
                <a:solidFill>
                  <a:schemeClr val="tx2"/>
                </a:solidFill>
                <a:latin typeface="Helvetica Neue"/>
                <a:cs typeface="Helvetica Neue"/>
                <a:sym typeface="Wingdings"/>
              </a:rPr>
              <a:t>HST </a:t>
            </a:r>
            <a:r>
              <a:rPr lang="en-US" dirty="0">
                <a:solidFill>
                  <a:schemeClr val="tx2"/>
                </a:solidFill>
                <a:latin typeface="Helvetica Neue"/>
                <a:cs typeface="Helvetica Neue"/>
              </a:rPr>
              <a:t>(Hα </a:t>
            </a:r>
            <a:r>
              <a:rPr lang="en-US" dirty="0">
                <a:solidFill>
                  <a:schemeClr val="tx2"/>
                </a:solidFill>
                <a:latin typeface="Helvetica Neue"/>
                <a:cs typeface="Helvetica Neue"/>
                <a:sym typeface="Wingdings"/>
              </a:rPr>
              <a:t> purple</a:t>
            </a:r>
            <a:r>
              <a:rPr lang="en-US" dirty="0">
                <a:solidFill>
                  <a:schemeClr val="tx2"/>
                </a:solidFill>
                <a:latin typeface="Helvetica Neue"/>
                <a:cs typeface="Helvetica Neue"/>
              </a:rPr>
              <a:t>)</a:t>
            </a:r>
          </a:p>
          <a:p>
            <a:endParaRPr lang="en-US" dirty="0" smtClean="0">
              <a:solidFill>
                <a:srgbClr val="1F497D"/>
              </a:solidFill>
              <a:latin typeface="Helvetica Neue"/>
              <a:cs typeface="Helvetica Neue"/>
              <a:sym typeface="Wingdings"/>
            </a:endParaRPr>
          </a:p>
        </p:txBody>
      </p:sp>
      <p:pic>
        <p:nvPicPr>
          <p:cNvPr id="19" name="Content Placeholder 3" descr="m82_optical.jp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1" t="24769" r="10149" b="28565"/>
          <a:stretch/>
        </p:blipFill>
        <p:spPr>
          <a:xfrm rot="10800000">
            <a:off x="3243333" y="2893711"/>
            <a:ext cx="2648639" cy="1558495"/>
          </a:xfrm>
        </p:spPr>
      </p:pic>
      <p:pic>
        <p:nvPicPr>
          <p:cNvPr id="18" name="Content Placeholder 3" descr="m82.jpg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1" r="-538"/>
          <a:stretch/>
        </p:blipFill>
        <p:spPr>
          <a:xfrm>
            <a:off x="3592388" y="2583946"/>
            <a:ext cx="1979245" cy="214286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600" dirty="0" smtClean="0">
                <a:solidFill>
                  <a:srgbClr val="1F497D"/>
                </a:solidFill>
                <a:latin typeface="Helvetica Neue"/>
                <a:cs typeface="Helvetica Neue"/>
              </a:rPr>
              <a:t>MaNGA Data Analysis</a:t>
            </a:r>
            <a:endParaRPr lang="en-US" sz="5600" dirty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746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Fit stellar continuum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Fit emission 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Measure spectral indices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chemeClr val="tx2"/>
              </a:solidFill>
              <a:latin typeface="Helvetica Neue"/>
              <a:cs typeface="Helvetica Neue"/>
            </a:endParaRPr>
          </a:p>
          <a:p>
            <a:endParaRPr lang="en-US" dirty="0" smtClean="0">
              <a:solidFill>
                <a:schemeClr val="tx2"/>
              </a:solidFill>
              <a:latin typeface="Helvetica Neue"/>
              <a:cs typeface="Helvetica Neue"/>
            </a:endParaRPr>
          </a:p>
        </p:txBody>
      </p:sp>
      <p:pic>
        <p:nvPicPr>
          <p:cNvPr id="4" name="Picture 3" descr="model_spe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29" y="3446801"/>
            <a:ext cx="7530255" cy="25100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43354" y="6138390"/>
            <a:ext cx="2348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  <a:latin typeface="Helvetica Neue"/>
                <a:cs typeface="Helvetica Neue"/>
              </a:rPr>
              <a:t>Westfall et al. (in prep.)</a:t>
            </a:r>
            <a:endParaRPr lang="en-US" sz="1600" dirty="0">
              <a:solidFill>
                <a:schemeClr val="tx2"/>
              </a:solidFill>
              <a:latin typeface="Helvetica Neue"/>
              <a:cs typeface="Helvetica Neue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5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del_spe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5" y="1672703"/>
            <a:ext cx="6400800" cy="213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5300" dirty="0" smtClean="0">
                <a:solidFill>
                  <a:srgbClr val="1F497D"/>
                </a:solidFill>
                <a:latin typeface="Helvetica Neue"/>
                <a:cs typeface="Helvetica Neue"/>
              </a:rPr>
              <a:t>MaNGA Analysis Products</a:t>
            </a:r>
            <a:endParaRPr lang="en-US" sz="5300" dirty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8548"/>
            <a:ext cx="8229600" cy="111833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Model Cubes</a:t>
            </a:r>
            <a:endParaRPr lang="en-US" sz="1600" dirty="0" smtClean="0">
              <a:solidFill>
                <a:srgbClr val="1F497D"/>
              </a:solidFill>
              <a:latin typeface="Consolas"/>
              <a:cs typeface="Consolas"/>
            </a:endParaRPr>
          </a:p>
        </p:txBody>
      </p:sp>
      <p:pic>
        <p:nvPicPr>
          <p:cNvPr id="4" name="Picture 3" descr="multipan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01139"/>
            <a:ext cx="8229600" cy="2286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719750"/>
            <a:ext cx="8229600" cy="787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Maps</a:t>
            </a:r>
            <a:endParaRPr lang="en-US" sz="1900" dirty="0" smtClean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7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_sigm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022" y="1576377"/>
            <a:ext cx="3657600" cy="1463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600" dirty="0" smtClean="0">
                <a:solidFill>
                  <a:srgbClr val="1F497D"/>
                </a:solidFill>
                <a:latin typeface="Helvetica Neue"/>
                <a:cs typeface="Helvetica Neue"/>
              </a:rPr>
              <a:t>Analysis Properties</a:t>
            </a:r>
            <a:endParaRPr lang="en-US" sz="5600" dirty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6377"/>
            <a:ext cx="5137034" cy="17627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F497D"/>
                </a:solidFill>
                <a:latin typeface="Helvetica Neue"/>
                <a:cs typeface="Helvetica Neue"/>
              </a:rPr>
              <a:t>Kinematics </a:t>
            </a: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(stellar </a:t>
            </a:r>
            <a:r>
              <a:rPr lang="en-US" dirty="0">
                <a:solidFill>
                  <a:srgbClr val="1F497D"/>
                </a:solidFill>
                <a:latin typeface="Helvetica Neue"/>
                <a:cs typeface="Helvetica Neue"/>
              </a:rPr>
              <a:t>&amp; </a:t>
            </a: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gas)</a:t>
            </a:r>
          </a:p>
          <a:p>
            <a:pPr lvl="1"/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velocity &amp; sigma</a:t>
            </a:r>
          </a:p>
        </p:txBody>
      </p:sp>
      <p:pic>
        <p:nvPicPr>
          <p:cNvPr id="6" name="Picture 5" descr="emline_flux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022" y="3255971"/>
            <a:ext cx="3657600" cy="1463040"/>
          </a:xfrm>
          <a:prstGeom prst="rect">
            <a:avLst/>
          </a:prstGeom>
        </p:spPr>
      </p:pic>
      <p:pic>
        <p:nvPicPr>
          <p:cNvPr id="7" name="Picture 6" descr="d4000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34" y="4851482"/>
            <a:ext cx="1949311" cy="146304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3195499"/>
            <a:ext cx="5137034" cy="1610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Emission line fluxes</a:t>
            </a:r>
          </a:p>
          <a:p>
            <a:pPr lvl="1"/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Hα−</a:t>
            </a:r>
            <a:r>
              <a:rPr lang="en-US" dirty="0" err="1" smtClean="0">
                <a:solidFill>
                  <a:srgbClr val="1F497D"/>
                </a:solidFill>
                <a:latin typeface="Helvetica Neue"/>
                <a:cs typeface="Helvetica Neue"/>
              </a:rPr>
              <a:t>Hε</a:t>
            </a: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, </a:t>
            </a:r>
            <a:r>
              <a:rPr lang="en-US" dirty="0" err="1" smtClean="0">
                <a:solidFill>
                  <a:srgbClr val="1F497D"/>
                </a:solidFill>
                <a:latin typeface="Helvetica Neue"/>
                <a:cs typeface="Helvetica Neue"/>
              </a:rPr>
              <a:t>HeI</a:t>
            </a: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, </a:t>
            </a:r>
            <a:r>
              <a:rPr lang="en-US" dirty="0" err="1" smtClean="0">
                <a:solidFill>
                  <a:srgbClr val="1F497D"/>
                </a:solidFill>
                <a:latin typeface="Helvetica Neue"/>
                <a:cs typeface="Helvetica Neue"/>
              </a:rPr>
              <a:t>HeII</a:t>
            </a: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, </a:t>
            </a:r>
            <a:r>
              <a:rPr lang="pt-BR" dirty="0" smtClean="0">
                <a:solidFill>
                  <a:srgbClr val="1F497D"/>
                </a:solidFill>
                <a:latin typeface="Helvetica Neue"/>
                <a:cs typeface="Helvetica Neue"/>
              </a:rPr>
              <a:t>[OI], [OII], [OIII], [NII], [SII], [SIII]</a:t>
            </a:r>
            <a:endParaRPr lang="en-US" dirty="0" smtClean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4870652"/>
            <a:ext cx="5137034" cy="1537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Spectral Indices</a:t>
            </a:r>
          </a:p>
          <a:p>
            <a:pPr lvl="1"/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D4000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5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vor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821" y="2521998"/>
            <a:ext cx="3898621" cy="2926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600" dirty="0" smtClean="0">
                <a:solidFill>
                  <a:srgbClr val="1F497D"/>
                </a:solidFill>
                <a:latin typeface="Helvetica Neue"/>
                <a:cs typeface="Helvetica Neue"/>
              </a:rPr>
              <a:t>Bin Types</a:t>
            </a:r>
            <a:endParaRPr lang="en-US" sz="5600" dirty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9085" y="1853038"/>
            <a:ext cx="2996519" cy="77259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SPX (</a:t>
            </a:r>
            <a:r>
              <a:rPr lang="en-US" dirty="0" err="1" smtClean="0">
                <a:solidFill>
                  <a:srgbClr val="1F497D"/>
                </a:solidFill>
                <a:latin typeface="Helvetica Neue"/>
                <a:cs typeface="Helvetica Neue"/>
              </a:rPr>
              <a:t>unbinned</a:t>
            </a: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39151" y="1537865"/>
            <a:ext cx="4021887" cy="119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VOR10 (</a:t>
            </a:r>
            <a:r>
              <a:rPr lang="en-US" dirty="0" err="1" smtClean="0">
                <a:solidFill>
                  <a:srgbClr val="1F497D"/>
                </a:solidFill>
                <a:latin typeface="Helvetica Neue"/>
                <a:cs typeface="Helvetica Neue"/>
              </a:rPr>
              <a:t>Voronoi</a:t>
            </a: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 binning to S/N = 10)</a:t>
            </a:r>
          </a:p>
        </p:txBody>
      </p:sp>
      <p:pic>
        <p:nvPicPr>
          <p:cNvPr id="7" name="Picture 6" descr="spx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1" y="2521998"/>
            <a:ext cx="3898621" cy="292608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94095" y="23827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9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600" dirty="0" smtClean="0">
                <a:solidFill>
                  <a:srgbClr val="1F497D"/>
                </a:solidFill>
                <a:latin typeface="Helvetica Neue"/>
                <a:cs typeface="Helvetica Neue"/>
              </a:rPr>
              <a:t>MaNGA Science Drivers</a:t>
            </a:r>
            <a:endParaRPr lang="en-US" sz="5600" dirty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How </a:t>
            </a:r>
            <a:r>
              <a:rPr lang="en-US" dirty="0">
                <a:solidFill>
                  <a:srgbClr val="1F497D"/>
                </a:solidFill>
                <a:latin typeface="Helvetica Neue"/>
                <a:cs typeface="Helvetica Neue"/>
              </a:rPr>
              <a:t>does gas accretion drive </a:t>
            </a: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growth?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How </a:t>
            </a:r>
            <a:r>
              <a:rPr lang="en-US" dirty="0">
                <a:solidFill>
                  <a:srgbClr val="1F497D"/>
                </a:solidFill>
                <a:latin typeface="Helvetica Neue"/>
                <a:cs typeface="Helvetica Neue"/>
              </a:rPr>
              <a:t>do mergers, stellar accretion, and instabilities build </a:t>
            </a:r>
            <a:r>
              <a:rPr lang="en-US" dirty="0" err="1" smtClean="0">
                <a:solidFill>
                  <a:srgbClr val="1F497D"/>
                </a:solidFill>
                <a:latin typeface="Helvetica Neue"/>
                <a:cs typeface="Helvetica Neue"/>
              </a:rPr>
              <a:t>spheroidals</a:t>
            </a: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? </a:t>
            </a:r>
            <a:endParaRPr lang="en-US" dirty="0">
              <a:solidFill>
                <a:srgbClr val="1F497D"/>
              </a:solidFill>
              <a:latin typeface="Helvetica Neue"/>
              <a:cs typeface="Helvetica Neue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What </a:t>
            </a:r>
            <a:r>
              <a:rPr lang="en-US" dirty="0">
                <a:solidFill>
                  <a:srgbClr val="1F497D"/>
                </a:solidFill>
                <a:latin typeface="Helvetica Neue"/>
                <a:cs typeface="Helvetica Neue"/>
              </a:rPr>
              <a:t>quenches star formation? Does is it depend on environment? 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How </a:t>
            </a:r>
            <a:r>
              <a:rPr lang="en-US" dirty="0">
                <a:solidFill>
                  <a:srgbClr val="1F497D"/>
                </a:solidFill>
                <a:latin typeface="Helvetica Neue"/>
                <a:cs typeface="Helvetica Neue"/>
              </a:rPr>
              <a:t>is angular momentum distributed and transferred during formation</a:t>
            </a: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?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How </a:t>
            </a:r>
            <a:r>
              <a:rPr lang="en-US" dirty="0">
                <a:solidFill>
                  <a:srgbClr val="1F497D"/>
                </a:solidFill>
                <a:latin typeface="Helvetica Neue"/>
                <a:cs typeface="Helvetica Neue"/>
              </a:rPr>
              <a:t>do various mass components assemble and influence one another? </a:t>
            </a:r>
          </a:p>
          <a:p>
            <a:endParaRPr lang="en-US" dirty="0" smtClean="0">
              <a:solidFill>
                <a:srgbClr val="1F497D"/>
              </a:solidFill>
              <a:latin typeface="Helvetica Neue"/>
              <a:cs typeface="Helvetica Neue"/>
            </a:endParaRPr>
          </a:p>
          <a:p>
            <a:endParaRPr lang="en-US" dirty="0" smtClean="0">
              <a:solidFill>
                <a:srgbClr val="1F497D"/>
              </a:solidFill>
              <a:latin typeface="Helvetica Neue"/>
              <a:cs typeface="Helvetica Neue"/>
            </a:endParaRPr>
          </a:p>
          <a:p>
            <a:endParaRPr lang="en-US" dirty="0" smtClean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0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600" dirty="0" smtClean="0">
                <a:solidFill>
                  <a:srgbClr val="1F497D"/>
                </a:solidFill>
                <a:latin typeface="Helvetica Neue"/>
                <a:cs typeface="Helvetica Neue"/>
              </a:rPr>
              <a:t>MaNGA Sample Design</a:t>
            </a:r>
            <a:endParaRPr lang="en-US" sz="5600" dirty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4401734" cy="26989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>
                <a:solidFill>
                  <a:srgbClr val="1F497D"/>
                </a:solidFill>
                <a:latin typeface="Helvetica Neue"/>
                <a:cs typeface="Helvetica Neue"/>
              </a:rPr>
              <a:t>M</a:t>
            </a:r>
            <a:r>
              <a:rPr lang="en-US" sz="2800" baseline="-25000" dirty="0" smtClean="0">
                <a:solidFill>
                  <a:srgbClr val="1F497D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</a:t>
            </a:r>
            <a:r>
              <a:rPr lang="en-US" sz="2800" dirty="0" smtClean="0">
                <a:solidFill>
                  <a:srgbClr val="1F497D"/>
                </a:solidFill>
                <a:latin typeface="Helvetica Neue"/>
                <a:cs typeface="Helvetica Neue"/>
              </a:rPr>
              <a:t> &gt; 10</a:t>
            </a:r>
            <a:r>
              <a:rPr lang="en-US" sz="2800" baseline="30000" dirty="0" smtClean="0">
                <a:solidFill>
                  <a:srgbClr val="1F497D"/>
                </a:solidFill>
                <a:latin typeface="Helvetica Neue"/>
                <a:cs typeface="Helvetica Neue"/>
              </a:rPr>
              <a:t>9</a:t>
            </a:r>
            <a:r>
              <a:rPr lang="en-US" sz="2800" dirty="0" smtClean="0">
                <a:solidFill>
                  <a:srgbClr val="1F497D"/>
                </a:solidFill>
                <a:latin typeface="Helvetica Neue"/>
                <a:cs typeface="Helvetica Neue"/>
              </a:rPr>
              <a:t> M</a:t>
            </a:r>
            <a:r>
              <a:rPr lang="en-US" sz="2800" baseline="-25000" dirty="0">
                <a:solidFill>
                  <a:srgbClr val="1F497D"/>
                </a:solidFill>
                <a:latin typeface="Wingdings"/>
                <a:ea typeface="Wingdings"/>
                <a:cs typeface="Wingdings"/>
                <a:sym typeface="Wingdings"/>
              </a:rPr>
              <a:t></a:t>
            </a:r>
            <a:endParaRPr lang="en-US" sz="2800" baseline="-25000" dirty="0" smtClean="0">
              <a:solidFill>
                <a:srgbClr val="1F497D"/>
              </a:solidFill>
              <a:latin typeface="Helvetica Neue"/>
              <a:cs typeface="Helvetica Neue"/>
            </a:endParaRPr>
          </a:p>
          <a:p>
            <a:r>
              <a:rPr lang="en-US" sz="2800" dirty="0">
                <a:solidFill>
                  <a:srgbClr val="1F497D"/>
                </a:solidFill>
                <a:latin typeface="Helvetica Neue"/>
                <a:cs typeface="Helvetica Neue"/>
              </a:rPr>
              <a:t>Flat distribution in M</a:t>
            </a:r>
            <a:r>
              <a:rPr lang="en-US" sz="2800" baseline="-25000" dirty="0">
                <a:solidFill>
                  <a:srgbClr val="1F497D"/>
                </a:solidFill>
                <a:latin typeface="Zapf Dingbats"/>
                <a:ea typeface="Zapf Dingbats"/>
                <a:cs typeface="Zapf Dingbats"/>
                <a:sym typeface="Zapf Dingbats"/>
              </a:rPr>
              <a:t>★</a:t>
            </a:r>
            <a:endParaRPr lang="en-US" sz="2800" dirty="0">
              <a:solidFill>
                <a:srgbClr val="1F497D"/>
              </a:solidFill>
              <a:latin typeface="Helvetica Neue"/>
              <a:cs typeface="Helvetica Neue"/>
            </a:endParaRPr>
          </a:p>
          <a:p>
            <a:r>
              <a:rPr lang="en-US" sz="2800" dirty="0" smtClean="0">
                <a:solidFill>
                  <a:srgbClr val="1F497D"/>
                </a:solidFill>
                <a:latin typeface="Helvetica Neue"/>
                <a:cs typeface="Helvetica Neue"/>
              </a:rPr>
              <a:t>Two main subsamples: 1.5 and 2.5 R</a:t>
            </a:r>
            <a:r>
              <a:rPr lang="en-US" sz="2800" baseline="-25000" dirty="0" smtClean="0">
                <a:solidFill>
                  <a:srgbClr val="1F497D"/>
                </a:solidFill>
                <a:latin typeface="Helvetica Neue"/>
                <a:cs typeface="Helvetica Neue"/>
              </a:rPr>
              <a:t>effective</a:t>
            </a:r>
            <a:endParaRPr lang="en-US" dirty="0" smtClean="0">
              <a:solidFill>
                <a:srgbClr val="1F497D"/>
              </a:solidFill>
              <a:latin typeface="Helvetica Neue"/>
              <a:cs typeface="Helvetica Neue"/>
            </a:endParaRPr>
          </a:p>
          <a:p>
            <a:endParaRPr lang="en-US" dirty="0" smtClean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pic>
        <p:nvPicPr>
          <p:cNvPr id="6" name="Screen Shot 2015-05-26 at 04.37.59.png" descr="Screen Shot 2015-05-26 at 04.37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0292" y="1401718"/>
            <a:ext cx="4553707" cy="412729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/>
          <p:cNvSpPr txBox="1"/>
          <p:nvPr/>
        </p:nvSpPr>
        <p:spPr>
          <a:xfrm>
            <a:off x="7004538" y="5333328"/>
            <a:ext cx="228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2"/>
                </a:solidFill>
                <a:latin typeface="Helvetica Neue"/>
                <a:cs typeface="Helvetica Neue"/>
              </a:rPr>
              <a:t>Bundy et al. (2015</a:t>
            </a:r>
            <a:r>
              <a:rPr lang="nb-NO" dirty="0" smtClean="0">
                <a:solidFill>
                  <a:schemeClr val="tx2"/>
                </a:solidFill>
                <a:latin typeface="Helvetica Neue"/>
                <a:cs typeface="Helvetica Neue"/>
              </a:rPr>
              <a:t>)</a:t>
            </a:r>
            <a:endParaRPr lang="nb-NO" dirty="0">
              <a:solidFill>
                <a:schemeClr val="tx2"/>
              </a:solidFill>
              <a:latin typeface="Helvetica Neue"/>
              <a:cs typeface="Helvetica Neue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08910" y="4473939"/>
            <a:ext cx="8700047" cy="2271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1F497D"/>
                </a:solidFill>
                <a:latin typeface="Helvetica Neue"/>
                <a:ea typeface="Zapf Dingbats"/>
                <a:cs typeface="Helvetica Neue"/>
                <a:sym typeface="Zapf Dingbats"/>
              </a:rPr>
              <a:t>Ancillary programs:</a:t>
            </a:r>
          </a:p>
          <a:p>
            <a:pPr lvl="1"/>
            <a:r>
              <a:rPr lang="en-US" sz="2400" dirty="0" smtClean="0">
                <a:solidFill>
                  <a:srgbClr val="1F497D"/>
                </a:solidFill>
                <a:latin typeface="Helvetica Neue"/>
                <a:ea typeface="Zapf Dingbats"/>
                <a:cs typeface="Helvetica Neue"/>
                <a:sym typeface="Zapf Dingbats"/>
              </a:rPr>
              <a:t>5-10% of bundles</a:t>
            </a:r>
            <a:endParaRPr lang="en-US" baseline="-25000" dirty="0" smtClean="0">
              <a:solidFill>
                <a:srgbClr val="1F497D"/>
              </a:solidFill>
              <a:latin typeface="Helvetica Neue"/>
              <a:cs typeface="Helvetica Neue"/>
            </a:endParaRPr>
          </a:p>
          <a:p>
            <a:endParaRPr lang="en-US" dirty="0" smtClean="0">
              <a:solidFill>
                <a:srgbClr val="1F497D"/>
              </a:solidFill>
              <a:latin typeface="Helvetica Neue"/>
              <a:cs typeface="Helvetica Neue"/>
            </a:endParaRPr>
          </a:p>
          <a:p>
            <a:endParaRPr lang="en-US" dirty="0" smtClean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0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600" dirty="0" smtClean="0">
                <a:solidFill>
                  <a:srgbClr val="1F497D"/>
                </a:solidFill>
                <a:latin typeface="Helvetica Neue"/>
                <a:cs typeface="Helvetica Neue"/>
              </a:rPr>
              <a:t>MaNGA Overview</a:t>
            </a:r>
            <a:endParaRPr lang="en-US" sz="5600" dirty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8716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1F497D"/>
                </a:solidFill>
                <a:latin typeface="Helvetica Neue"/>
                <a:cs typeface="Helvetica Neue"/>
              </a:rPr>
              <a:t>MaNGA</a:t>
            </a:r>
            <a:r>
              <a:rPr lang="en-US" sz="2400" dirty="0" smtClean="0">
                <a:solidFill>
                  <a:srgbClr val="1F497D"/>
                </a:solidFill>
                <a:latin typeface="Helvetica Neue"/>
                <a:cs typeface="Helvetica Neue"/>
              </a:rPr>
              <a:t>: Mapping Nearby Galaxies at Apache Point Observatory</a:t>
            </a:r>
          </a:p>
          <a:p>
            <a:r>
              <a:rPr lang="en-US" sz="2400" dirty="0" smtClean="0">
                <a:solidFill>
                  <a:srgbClr val="1F497D"/>
                </a:solidFill>
                <a:latin typeface="Helvetica Neue"/>
                <a:cs typeface="Helvetica Neue"/>
              </a:rPr>
              <a:t>One of three main sub-surveys of SDSS-IV (2014-2020)</a:t>
            </a:r>
          </a:p>
          <a:p>
            <a:r>
              <a:rPr lang="en-US" sz="2400" dirty="0" smtClean="0">
                <a:solidFill>
                  <a:srgbClr val="1F497D"/>
                </a:solidFill>
                <a:latin typeface="Helvetica Neue"/>
                <a:cs typeface="Helvetica Neue"/>
              </a:rPr>
              <a:t>PI: </a:t>
            </a:r>
            <a:r>
              <a:rPr lang="en-US" sz="2400" b="1" dirty="0" smtClean="0">
                <a:solidFill>
                  <a:srgbClr val="1F497D"/>
                </a:solidFill>
                <a:latin typeface="Helvetica Neue"/>
                <a:cs typeface="Helvetica Neue"/>
              </a:rPr>
              <a:t>Kevin Bundy</a:t>
            </a:r>
            <a:r>
              <a:rPr lang="en-US" sz="2400" dirty="0" smtClean="0">
                <a:solidFill>
                  <a:srgbClr val="1F497D"/>
                </a:solidFill>
                <a:latin typeface="Helvetica Neue"/>
                <a:cs typeface="Helvetica Neue"/>
              </a:rPr>
              <a:t>. Over 160 members at 50+ institutions.</a:t>
            </a:r>
          </a:p>
          <a:p>
            <a:endParaRPr lang="en-US" sz="2400" dirty="0">
              <a:solidFill>
                <a:srgbClr val="1F497D"/>
              </a:solidFill>
              <a:latin typeface="Helvetica Neue"/>
              <a:cs typeface="Helvetica Neue"/>
            </a:endParaRPr>
          </a:p>
          <a:p>
            <a:r>
              <a:rPr lang="en-US" sz="2400" dirty="0" smtClean="0">
                <a:solidFill>
                  <a:srgbClr val="1F497D"/>
                </a:solidFill>
                <a:latin typeface="Helvetica Neue"/>
                <a:cs typeface="Helvetica Neue"/>
              </a:rPr>
              <a:t>Integral Field Unit (IFU) observations of 10,000 nearby galaxies</a:t>
            </a:r>
          </a:p>
          <a:p>
            <a:r>
              <a:rPr lang="en-US" sz="2400" i="1" dirty="0" smtClean="0">
                <a:solidFill>
                  <a:srgbClr val="1F497D"/>
                </a:solidFill>
                <a:latin typeface="Helvetica Neue"/>
                <a:cs typeface="Helvetica Neue"/>
              </a:rPr>
              <a:t>z</a:t>
            </a:r>
            <a:r>
              <a:rPr lang="en-US" sz="2400" dirty="0" smtClean="0">
                <a:solidFill>
                  <a:srgbClr val="1F497D"/>
                </a:solidFill>
                <a:latin typeface="Helvetica Neue"/>
                <a:cs typeface="Helvetica Neue"/>
              </a:rPr>
              <a:t> = 0.01 — 0.15</a:t>
            </a:r>
          </a:p>
          <a:p>
            <a:r>
              <a:rPr lang="en-US" sz="2400" dirty="0" err="1">
                <a:solidFill>
                  <a:srgbClr val="1F497D"/>
                </a:solidFill>
                <a:latin typeface="Helvetica Neue"/>
                <a:cs typeface="Helvetica Neue"/>
              </a:rPr>
              <a:t>λ</a:t>
            </a:r>
            <a:r>
              <a:rPr lang="en-US" sz="2400" dirty="0">
                <a:solidFill>
                  <a:srgbClr val="1F497D"/>
                </a:solidFill>
                <a:latin typeface="Helvetica Neue"/>
                <a:cs typeface="Helvetica Neue"/>
              </a:rPr>
              <a:t> ~ </a:t>
            </a:r>
            <a:r>
              <a:rPr lang="en-US" sz="2400" dirty="0" smtClean="0">
                <a:solidFill>
                  <a:srgbClr val="1F497D"/>
                </a:solidFill>
                <a:latin typeface="Helvetica Neue"/>
                <a:cs typeface="Helvetica Neue"/>
              </a:rPr>
              <a:t>3,600 — 10,300 </a:t>
            </a:r>
            <a:r>
              <a:rPr lang="en-US" sz="2400" dirty="0" err="1" smtClean="0">
                <a:solidFill>
                  <a:srgbClr val="1F497D"/>
                </a:solidFill>
                <a:latin typeface="Helvetica Neue"/>
                <a:cs typeface="Helvetica Neue"/>
              </a:rPr>
              <a:t>Å</a:t>
            </a:r>
            <a:endParaRPr lang="en-US" sz="2400" dirty="0" smtClean="0">
              <a:solidFill>
                <a:srgbClr val="1F497D"/>
              </a:solidFill>
              <a:latin typeface="Helvetica Neue"/>
              <a:cs typeface="Helvetica Neue"/>
            </a:endParaRPr>
          </a:p>
          <a:p>
            <a:r>
              <a:rPr lang="en-US" sz="2400" i="1" dirty="0" smtClean="0">
                <a:solidFill>
                  <a:srgbClr val="1F497D"/>
                </a:solidFill>
                <a:latin typeface="Helvetica Neue"/>
                <a:cs typeface="Helvetica Neue"/>
              </a:rPr>
              <a:t>R </a:t>
            </a:r>
            <a:r>
              <a:rPr lang="en-US" sz="2400" dirty="0">
                <a:solidFill>
                  <a:srgbClr val="1F497D"/>
                </a:solidFill>
                <a:latin typeface="Helvetica Neue"/>
                <a:cs typeface="Helvetica Neue"/>
              </a:rPr>
              <a:t>~ </a:t>
            </a:r>
            <a:r>
              <a:rPr lang="en-US" sz="2400" dirty="0" smtClean="0">
                <a:solidFill>
                  <a:srgbClr val="1F497D"/>
                </a:solidFill>
                <a:latin typeface="Helvetica Neue"/>
                <a:cs typeface="Helvetica Neue"/>
              </a:rPr>
              <a:t>1400 — 2600 (115 — 215 km/s)</a:t>
            </a:r>
          </a:p>
          <a:p>
            <a:r>
              <a:rPr lang="en-US" sz="2400" dirty="0" smtClean="0">
                <a:solidFill>
                  <a:srgbClr val="1F497D"/>
                </a:solidFill>
                <a:latin typeface="Helvetica Neue"/>
                <a:cs typeface="Helvetica Neue"/>
              </a:rPr>
              <a:t>Spatial resolution: 1.3 — 5.1 </a:t>
            </a:r>
            <a:r>
              <a:rPr lang="en-US" sz="2400" dirty="0" err="1" smtClean="0">
                <a:solidFill>
                  <a:srgbClr val="1F497D"/>
                </a:solidFill>
                <a:latin typeface="Helvetica Neue"/>
                <a:cs typeface="Helvetica Neue"/>
              </a:rPr>
              <a:t>kpc</a:t>
            </a:r>
            <a:endParaRPr lang="en-US" sz="2400" dirty="0" smtClean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pic>
        <p:nvPicPr>
          <p:cNvPr id="6" name="pasted-image.png" descr="pasted-image.png"/>
          <p:cNvPicPr>
            <a:picLocks noChangeAspect="1"/>
          </p:cNvPicPr>
          <p:nvPr/>
        </p:nvPicPr>
        <p:blipFill rotWithShape="1">
          <a:blip r:embed="rId3">
            <a:extLst/>
          </a:blip>
          <a:srcRect r="46827"/>
          <a:stretch/>
        </p:blipFill>
        <p:spPr>
          <a:xfrm>
            <a:off x="6432081" y="4489374"/>
            <a:ext cx="2114141" cy="185144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1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600" dirty="0" smtClean="0">
                <a:solidFill>
                  <a:srgbClr val="1F497D"/>
                </a:solidFill>
                <a:latin typeface="Helvetica Neue"/>
                <a:cs typeface="Helvetica Neue"/>
              </a:rPr>
              <a:t>IFU Sizes</a:t>
            </a:r>
            <a:endParaRPr lang="en-US" sz="5600" dirty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630952" y="5395932"/>
            <a:ext cx="2030605" cy="436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 smtClean="0">
                <a:solidFill>
                  <a:srgbClr val="1F497D"/>
                </a:solidFill>
                <a:latin typeface="Helvetica Neue"/>
                <a:cs typeface="Helvetica Neue"/>
              </a:rPr>
              <a:t>Credit: Kevin Bundy</a:t>
            </a:r>
          </a:p>
          <a:p>
            <a:pPr marL="0" indent="0">
              <a:buFont typeface="Arial"/>
              <a:buNone/>
            </a:pPr>
            <a:endParaRPr lang="en-US" sz="2800" dirty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pic>
        <p:nvPicPr>
          <p:cNvPr id="7" name="Picture 6" descr="ifu_size_distribu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0392" y="-452948"/>
            <a:ext cx="3843217" cy="794951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476168" y="3560845"/>
            <a:ext cx="2191664" cy="665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>
                <a:solidFill>
                  <a:srgbClr val="1F497D"/>
                </a:solidFill>
                <a:latin typeface="Helvetica Neue"/>
                <a:cs typeface="Helvetica Neue"/>
              </a:rPr>
              <a:t>127 fibers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56262" y="2218191"/>
            <a:ext cx="2191664" cy="665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>
                <a:solidFill>
                  <a:srgbClr val="1F497D"/>
                </a:solidFill>
                <a:latin typeface="Helvetica Neue"/>
                <a:cs typeface="Helvetica Neue"/>
              </a:rPr>
              <a:t>91 fibers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164665" y="2363331"/>
            <a:ext cx="2191664" cy="665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>
                <a:solidFill>
                  <a:srgbClr val="1F497D"/>
                </a:solidFill>
                <a:latin typeface="Helvetica Neue"/>
                <a:cs typeface="Helvetica Neue"/>
              </a:rPr>
              <a:t>61 fibers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492466" y="1466018"/>
            <a:ext cx="2191664" cy="665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>
                <a:solidFill>
                  <a:srgbClr val="1F497D"/>
                </a:solidFill>
                <a:latin typeface="Helvetica Neue"/>
                <a:cs typeface="Helvetica Neue"/>
              </a:rPr>
              <a:t>3</a:t>
            </a:r>
            <a:r>
              <a:rPr lang="en-US" sz="2400" dirty="0" smtClean="0">
                <a:solidFill>
                  <a:srgbClr val="1F497D"/>
                </a:solidFill>
                <a:latin typeface="Helvetica Neue"/>
                <a:cs typeface="Helvetica Neue"/>
              </a:rPr>
              <a:t>7 fibers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068285" y="1523211"/>
            <a:ext cx="2191664" cy="665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>
                <a:solidFill>
                  <a:srgbClr val="1F497D"/>
                </a:solidFill>
                <a:latin typeface="Helvetica Neue"/>
                <a:cs typeface="Helvetica Neue"/>
              </a:rPr>
              <a:t>19 fibers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9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600" dirty="0" smtClean="0">
                <a:solidFill>
                  <a:srgbClr val="1F497D"/>
                </a:solidFill>
                <a:latin typeface="Helvetica Neue"/>
                <a:cs typeface="Helvetica Neue"/>
              </a:rPr>
              <a:t>Dithering</a:t>
            </a:r>
            <a:endParaRPr lang="en-US" sz="5600" dirty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pic>
        <p:nvPicPr>
          <p:cNvPr id="13" name="Picture 12" descr="dith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94" y="2481421"/>
            <a:ext cx="2166157" cy="18489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21682" y="4742874"/>
            <a:ext cx="192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"/>
                <a:cs typeface="Helvetica Neue"/>
              </a:rPr>
              <a:t>Law et al. (2015)</a:t>
            </a:r>
            <a:endParaRPr lang="en-US" dirty="0">
              <a:solidFill>
                <a:schemeClr val="tx2"/>
              </a:solidFill>
              <a:latin typeface="Helvetica Neue"/>
              <a:cs typeface="Helvetica Neue"/>
            </a:endParaRP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345587" y="1531790"/>
            <a:ext cx="3682879" cy="4614355"/>
            <a:chOff x="2633094" y="890707"/>
            <a:chExt cx="4452483" cy="5578608"/>
          </a:xfrm>
        </p:grpSpPr>
        <p:pic>
          <p:nvPicPr>
            <p:cNvPr id="3" name="Picture 2" descr="dithering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4" r="73553"/>
            <a:stretch/>
          </p:blipFill>
          <p:spPr>
            <a:xfrm>
              <a:off x="2633094" y="890707"/>
              <a:ext cx="2240512" cy="5578608"/>
            </a:xfrm>
            <a:prstGeom prst="rect">
              <a:avLst/>
            </a:prstGeom>
          </p:spPr>
        </p:pic>
        <p:pic>
          <p:nvPicPr>
            <p:cNvPr id="15" name="Picture 14" descr="dithering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4" r="25505"/>
            <a:stretch/>
          </p:blipFill>
          <p:spPr>
            <a:xfrm>
              <a:off x="4873606" y="890707"/>
              <a:ext cx="2211971" cy="5578608"/>
            </a:xfrm>
            <a:prstGeom prst="rect">
              <a:avLst/>
            </a:prstGeom>
          </p:spPr>
        </p:pic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8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600" dirty="0" smtClean="0">
                <a:solidFill>
                  <a:srgbClr val="1F497D"/>
                </a:solidFill>
                <a:latin typeface="Helvetica Neue"/>
                <a:cs typeface="Helvetica Neue"/>
              </a:rPr>
              <a:t>Mass-Metallicity Relation</a:t>
            </a:r>
            <a:endParaRPr lang="en-US" sz="5600" dirty="0">
              <a:solidFill>
                <a:srgbClr val="1F497D"/>
              </a:solidFill>
              <a:latin typeface="Helvetica Neue"/>
              <a:cs typeface="Helvetica Neu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3" y="1417638"/>
            <a:ext cx="4641389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1244" y="5985708"/>
            <a:ext cx="240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>
                <a:solidFill>
                  <a:schemeClr val="tx2"/>
                </a:solidFill>
                <a:latin typeface="Helvetica Neue"/>
                <a:cs typeface="Helvetica Neue"/>
              </a:rPr>
              <a:t>Tremonti</a:t>
            </a:r>
            <a:r>
              <a:rPr lang="nb-NO" dirty="0" smtClean="0">
                <a:solidFill>
                  <a:schemeClr val="tx2"/>
                </a:solidFill>
                <a:latin typeface="Helvetica Neue"/>
                <a:cs typeface="Helvetica Neue"/>
              </a:rPr>
              <a:t> </a:t>
            </a:r>
            <a:r>
              <a:rPr lang="nb-NO" dirty="0">
                <a:solidFill>
                  <a:schemeClr val="tx2"/>
                </a:solidFill>
                <a:latin typeface="Helvetica Neue"/>
                <a:cs typeface="Helvetica Neue"/>
              </a:rPr>
              <a:t>et al. (</a:t>
            </a:r>
            <a:r>
              <a:rPr lang="nb-NO" dirty="0" smtClean="0">
                <a:solidFill>
                  <a:schemeClr val="tx2"/>
                </a:solidFill>
                <a:latin typeface="Helvetica Neue"/>
                <a:cs typeface="Helvetica Neue"/>
              </a:rPr>
              <a:t>2004)</a:t>
            </a:r>
            <a:endParaRPr lang="nb-NO" dirty="0">
              <a:solidFill>
                <a:schemeClr val="tx2"/>
              </a:solidFill>
              <a:latin typeface="Helvetica Neue"/>
              <a:cs typeface="Helvetica Neue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931162" y="1339592"/>
            <a:ext cx="392950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Powerful observational constraint </a:t>
            </a:r>
            <a:r>
              <a:rPr lang="en-US" sz="280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on galaxy formation models!</a:t>
            </a:r>
          </a:p>
          <a:p>
            <a:endParaRPr lang="en-US" sz="2800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8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Features</a:t>
            </a:r>
            <a:r>
              <a:rPr lang="en-US" sz="28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normalization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low mass slope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turnover mass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scatter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evolution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SFR-dependence</a:t>
            </a:r>
            <a:endParaRPr lang="en-US" sz="2800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600" dirty="0" smtClean="0">
                <a:solidFill>
                  <a:srgbClr val="1F497D"/>
                </a:solidFill>
                <a:latin typeface="Helvetica Neue"/>
                <a:cs typeface="Helvetica Neue"/>
              </a:rPr>
              <a:t>MPL-</a:t>
            </a:r>
            <a:r>
              <a:rPr lang="en-US" sz="5600" dirty="0">
                <a:solidFill>
                  <a:srgbClr val="1F497D"/>
                </a:solidFill>
                <a:latin typeface="Helvetica Neue"/>
                <a:cs typeface="Helvetica Neue"/>
              </a:rPr>
              <a:t>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1F497D"/>
                </a:solidFill>
                <a:latin typeface="Helvetica Neue"/>
                <a:cs typeface="Helvetica Neue"/>
              </a:rPr>
              <a:t>~4750 galaxies</a:t>
            </a:r>
          </a:p>
          <a:p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Extensive testing of the stellar kinematics</a:t>
            </a:r>
          </a:p>
          <a:p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Improved emission-line fitting</a:t>
            </a:r>
          </a:p>
          <a:p>
            <a:pPr lvl="1"/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tied kinematics and tied fluxes of doublets</a:t>
            </a:r>
          </a:p>
          <a:p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Hybrid binning scheme</a:t>
            </a:r>
          </a:p>
          <a:p>
            <a:pPr lvl="1"/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S/N &gt; 10 for stellar kinematics and individual </a:t>
            </a:r>
            <a:r>
              <a:rPr lang="en-US" dirty="0" err="1" smtClean="0">
                <a:solidFill>
                  <a:srgbClr val="1F497D"/>
                </a:solidFill>
                <a:latin typeface="Helvetica Neue"/>
                <a:cs typeface="Helvetica Neue"/>
              </a:rPr>
              <a:t>spaxels</a:t>
            </a:r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 for emission lines</a:t>
            </a:r>
            <a:endParaRPr lang="en-US" dirty="0">
              <a:solidFill>
                <a:srgbClr val="1F497D"/>
              </a:solidFill>
              <a:latin typeface="Helvetica Neue"/>
              <a:cs typeface="Helvetica Neue"/>
            </a:endParaRPr>
          </a:p>
          <a:p>
            <a:r>
              <a:rPr lang="en-US" dirty="0" smtClean="0">
                <a:solidFill>
                  <a:srgbClr val="1F497D"/>
                </a:solidFill>
                <a:latin typeface="Helvetica Neue"/>
                <a:cs typeface="Helvetica Neue"/>
              </a:rPr>
              <a:t>Extended set of spectral index measurements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3/30/18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2D293-861B-E748-8EF5-600D5D9189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va_mzr_composite_v4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0" y="914400"/>
            <a:ext cx="8316260" cy="502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94573" y="6224543"/>
            <a:ext cx="33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Fits from </a:t>
            </a:r>
            <a:r>
              <a:rPr lang="en-US" dirty="0" err="1" smtClean="0"/>
              <a:t>Kewley</a:t>
            </a:r>
            <a:r>
              <a:rPr lang="en-US" dirty="0" smtClean="0"/>
              <a:t> &amp; Ellison (2008)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13869" y="57750"/>
            <a:ext cx="840007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Strong line </a:t>
            </a:r>
            <a:r>
              <a:rPr lang="en-US" sz="3000" dirty="0" err="1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sz="3000" dirty="0" err="1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etallicities</a:t>
            </a:r>
            <a:r>
              <a:rPr lang="en-US" sz="30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 suffer from large systematic uncertainties.</a:t>
            </a:r>
            <a:endParaRPr lang="en-US" sz="3000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1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58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Theoretical Calibrations</a:t>
            </a:r>
            <a:endParaRPr lang="en-US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 descr="uva_mzr_composite_v4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1" y="914400"/>
            <a:ext cx="8316258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4573" y="6224543"/>
            <a:ext cx="33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Fits from </a:t>
            </a:r>
            <a:r>
              <a:rPr lang="en-US" dirty="0" err="1" smtClean="0"/>
              <a:t>Kewley</a:t>
            </a:r>
            <a:r>
              <a:rPr lang="en-US" dirty="0" smtClean="0"/>
              <a:t> &amp; Ellison (2008)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14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58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Semi-Empirical Calibrations</a:t>
            </a:r>
            <a:endParaRPr lang="en-US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Picture 6" descr="uva_mzr_composite_v4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1" y="914400"/>
            <a:ext cx="8316258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4573" y="6224543"/>
            <a:ext cx="33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Fits from </a:t>
            </a:r>
            <a:r>
              <a:rPr lang="en-US" dirty="0" err="1" smtClean="0"/>
              <a:t>Kewley</a:t>
            </a:r>
            <a:r>
              <a:rPr lang="en-US" dirty="0" smtClean="0"/>
              <a:t> &amp; Ellison (2008)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63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58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Empirical Calibrations</a:t>
            </a:r>
            <a:endParaRPr lang="en-US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4573" y="6224543"/>
            <a:ext cx="33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Fits from </a:t>
            </a:r>
            <a:r>
              <a:rPr lang="en-US" dirty="0" err="1" smtClean="0"/>
              <a:t>Kewley</a:t>
            </a:r>
            <a:r>
              <a:rPr lang="en-US" dirty="0" smtClean="0"/>
              <a:t> &amp; Ellison (2008)</a:t>
            </a:r>
            <a:endParaRPr lang="en-US" dirty="0"/>
          </a:p>
        </p:txBody>
      </p:sp>
      <p:pic>
        <p:nvPicPr>
          <p:cNvPr id="3" name="Picture 2" descr="uva_mzr_composite_v4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1" y="914400"/>
            <a:ext cx="831625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3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Auroral</a:t>
            </a:r>
            <a:r>
              <a:rPr lang="en-US" sz="36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 Lines: Temperature-sensitive</a:t>
            </a:r>
            <a:endParaRPr lang="en-US" sz="3600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36" r="-1550"/>
          <a:stretch/>
        </p:blipFill>
        <p:spPr>
          <a:xfrm>
            <a:off x="769750" y="1600200"/>
            <a:ext cx="2424717" cy="4525963"/>
          </a:xfr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/>
          <a:srcRect l="252" r="-274"/>
          <a:stretch/>
        </p:blipFill>
        <p:spPr>
          <a:xfrm>
            <a:off x="5952740" y="1600200"/>
            <a:ext cx="2437546" cy="45259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50445" y="6126163"/>
            <a:ext cx="203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M. </a:t>
            </a:r>
            <a:r>
              <a:rPr lang="en-US" dirty="0" err="1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Westmoquette</a:t>
            </a:r>
            <a:endParaRPr lang="en-US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79246" y="2378883"/>
            <a:ext cx="20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rPr>
              <a:t>Auroral</a:t>
            </a:r>
            <a:r>
              <a:rPr lang="en-US" sz="24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lines</a:t>
            </a:r>
            <a:endParaRPr lang="en-US" sz="2400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  <a:sym typeface="Wingdings"/>
            </a:endParaRPr>
          </a:p>
          <a:p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479246" y="5050258"/>
            <a:ext cx="20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  <a:sym typeface="Wingdings"/>
              </a:rPr>
              <a:t>Strong lines</a:t>
            </a:r>
            <a:endParaRPr lang="en-US" sz="2400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  <a:sym typeface="Wingdings"/>
            </a:endParaRPr>
          </a:p>
          <a:p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540657" y="2680986"/>
            <a:ext cx="1026334" cy="2625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322082" y="2680986"/>
            <a:ext cx="1157164" cy="4617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540657" y="4938658"/>
            <a:ext cx="809788" cy="43460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2655641" y="5156729"/>
            <a:ext cx="823606" cy="2165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13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137" y="-48601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Direct Method</a:t>
            </a:r>
            <a:endParaRPr lang="en-US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615342" y="983034"/>
            <a:ext cx="1689030" cy="461665"/>
          </a:xfrm>
          <a:prstGeom prst="round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31447" y="1021671"/>
            <a:ext cx="158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F81BD"/>
                </a:solidFill>
                <a:latin typeface="Helvetica Neue" charset="0"/>
                <a:ea typeface="Helvetica Neue" charset="0"/>
                <a:cs typeface="Helvetica Neue" charset="0"/>
              </a:rPr>
              <a:t>limiting factor</a:t>
            </a:r>
            <a:endParaRPr lang="en-US" dirty="0">
              <a:solidFill>
                <a:srgbClr val="4F81BD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2724" y="1039858"/>
            <a:ext cx="1689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[OIII] λ4363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56267" y="1510074"/>
            <a:ext cx="2566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[OIII] λλ4959, 5007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150442" y="1510074"/>
            <a:ext cx="26720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5400000">
            <a:off x="5698724" y="2116350"/>
            <a:ext cx="54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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48141" y="2477767"/>
            <a:ext cx="1512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+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  </a:t>
            </a:r>
            <a:r>
              <a:rPr lang="en-US" sz="2400" dirty="0" err="1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Te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[OIII]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95597" y="2204634"/>
            <a:ext cx="2552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[OIII] λλ4959, 5007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561256" y="2726366"/>
            <a:ext cx="576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Hβ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2653991" y="2726366"/>
            <a:ext cx="24156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811053" y="5177064"/>
            <a:ext cx="761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O+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29744" y="5698796"/>
            <a:ext cx="38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H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3811054" y="5698796"/>
            <a:ext cx="4789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793557" y="5177064"/>
            <a:ext cx="761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O++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86004" y="5698796"/>
            <a:ext cx="38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H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4793558" y="5698796"/>
            <a:ext cx="6557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877505" y="5177064"/>
            <a:ext cx="38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O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01852" y="5698796"/>
            <a:ext cx="38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H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2877506" y="5698796"/>
            <a:ext cx="380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351188" y="5457800"/>
            <a:ext cx="399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+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381150" y="5457800"/>
            <a:ext cx="399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=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32432" y="5467963"/>
            <a:ext cx="1653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Metallicity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: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 rot="5400000">
            <a:off x="4875010" y="3230331"/>
            <a:ext cx="54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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811484" y="3701476"/>
            <a:ext cx="761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O++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903931" y="4223208"/>
            <a:ext cx="38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H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4811485" y="4223208"/>
            <a:ext cx="6557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137594" y="4818967"/>
            <a:ext cx="0" cy="4151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877506" y="6065183"/>
            <a:ext cx="2571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  <a:sym typeface="Wingdings"/>
              </a:rPr>
              <a:t>(Repeat for O+)</a:t>
            </a: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1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20794</TotalTime>
  <Words>973</Words>
  <Application>Microsoft Macintosh PowerPoint</Application>
  <PresentationFormat>On-screen Show (4:3)</PresentationFormat>
  <Paragraphs>213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Consolas</vt:lpstr>
      <vt:lpstr>Helvetica Neue</vt:lpstr>
      <vt:lpstr>Wingdings</vt:lpstr>
      <vt:lpstr>Zapf Dingbats</vt:lpstr>
      <vt:lpstr>Arial</vt:lpstr>
      <vt:lpstr>Office Theme</vt:lpstr>
      <vt:lpstr>The Mass-Metallicity Relation</vt:lpstr>
      <vt:lpstr>PowerPoint Presentation</vt:lpstr>
      <vt:lpstr>Mass-Metallicity Relation</vt:lpstr>
      <vt:lpstr>PowerPoint Presentation</vt:lpstr>
      <vt:lpstr>Theoretical Calibrations</vt:lpstr>
      <vt:lpstr>Semi-Empirical Calibrations</vt:lpstr>
      <vt:lpstr>Empirical Calibrations</vt:lpstr>
      <vt:lpstr>Auroral Lines: Temperature-sensitive</vt:lpstr>
      <vt:lpstr>Direct Method</vt:lpstr>
      <vt:lpstr>Auroral lines are very weak</vt:lpstr>
      <vt:lpstr>Auroral Lines of a Single Galaxy</vt:lpstr>
      <vt:lpstr>Stack of Galaxies</vt:lpstr>
      <vt:lpstr>Fit the Underlying Stellar Spectrum</vt:lpstr>
      <vt:lpstr>Final Spectrum</vt:lpstr>
      <vt:lpstr>Direct Method Mass—Metallicity Relation</vt:lpstr>
      <vt:lpstr>Normalization</vt:lpstr>
      <vt:lpstr>Low Mass Slope</vt:lpstr>
      <vt:lpstr>PowerPoint Presentation</vt:lpstr>
      <vt:lpstr>MaNGA Data Reduction</vt:lpstr>
      <vt:lpstr>MaNGA Data Analysis</vt:lpstr>
      <vt:lpstr>MaNGA Analysis Products</vt:lpstr>
      <vt:lpstr>Analysis Properties</vt:lpstr>
      <vt:lpstr>Bin Types</vt:lpstr>
      <vt:lpstr>PowerPoint Presentation</vt:lpstr>
      <vt:lpstr>MaNGA Science Drivers</vt:lpstr>
      <vt:lpstr>MaNGA Sample Design</vt:lpstr>
      <vt:lpstr>MaNGA Overview</vt:lpstr>
      <vt:lpstr>IFU Sizes</vt:lpstr>
      <vt:lpstr>Dithering</vt:lpstr>
      <vt:lpstr>MPL-6</vt:lpstr>
    </vt:vector>
  </TitlesOfParts>
  <Company>The Ohio State University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MaNGA DAP 101</dc:title>
  <dc:creator>Brett Andrews</dc:creator>
  <cp:lastModifiedBy>Microsoft Office User</cp:lastModifiedBy>
  <cp:revision>187</cp:revision>
  <cp:lastPrinted>2017-09-12T21:23:13Z</cp:lastPrinted>
  <dcterms:created xsi:type="dcterms:W3CDTF">2017-07-13T18:18:30Z</dcterms:created>
  <dcterms:modified xsi:type="dcterms:W3CDTF">2018-03-30T14:25:04Z</dcterms:modified>
</cp:coreProperties>
</file>